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PT Sans Narrow"/>
      <p:regular r:id="rId11"/>
      <p:bold r:id="rId12"/>
    </p:embeddedFont>
    <p:embeddedFont>
      <p:font typeface="Lato"/>
      <p:regular r:id="rId13"/>
      <p:bold r:id="rId14"/>
      <p:italic r:id="rId15"/>
      <p:boldItalic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PTSansNarrow-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Lato-regular.fntdata"/><Relationship Id="rId24" Type="http://schemas.openxmlformats.org/officeDocument/2006/relationships/font" Target="fonts/WorkSans-boldItalic.fntdata"/><Relationship Id="rId12" Type="http://schemas.openxmlformats.org/officeDocument/2006/relationships/font" Target="fonts/PTSansNarrow-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Lato-italic.fntdata"/><Relationship Id="rId14" Type="http://schemas.openxmlformats.org/officeDocument/2006/relationships/font" Target="fonts/Lato-bold.fntdata"/><Relationship Id="rId17" Type="http://schemas.openxmlformats.org/officeDocument/2006/relationships/font" Target="fonts/GoogleSans-regular.fntdata"/><Relationship Id="rId16" Type="http://schemas.openxmlformats.org/officeDocument/2006/relationships/font" Target="fonts/Lato-boldItalic.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rot="10800000">
            <a:off x="-142875" y="-9512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4" name="Google Shape;144;p5"/>
          <p:cNvGrpSpPr/>
          <p:nvPr/>
        </p:nvGrpSpPr>
        <p:grpSpPr>
          <a:xfrm>
            <a:off x="95351" y="1392509"/>
            <a:ext cx="7581691" cy="5901"/>
            <a:chOff x="1890075" y="5241175"/>
            <a:chExt cx="4240556" cy="257700"/>
          </a:xfrm>
        </p:grpSpPr>
        <p:sp>
          <p:nvSpPr>
            <p:cNvPr id="145" name="Google Shape;14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6" name="Google Shape;14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49" name="Google Shape;149;p5"/>
          <p:cNvGrpSpPr/>
          <p:nvPr/>
        </p:nvGrpSpPr>
        <p:grpSpPr>
          <a:xfrm>
            <a:off x="95351" y="4542984"/>
            <a:ext cx="7581691" cy="5901"/>
            <a:chOff x="1890075" y="5241175"/>
            <a:chExt cx="4240556" cy="257700"/>
          </a:xfrm>
        </p:grpSpPr>
        <p:sp>
          <p:nvSpPr>
            <p:cNvPr id="150" name="Google Shape;150;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1" name="Google Shape;151;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4" name="Google Shape;154;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5" name="Google Shape;155;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59" name="Google Shape;159;p5"/>
          <p:cNvGrpSpPr/>
          <p:nvPr/>
        </p:nvGrpSpPr>
        <p:grpSpPr>
          <a:xfrm>
            <a:off x="95351" y="8200359"/>
            <a:ext cx="7581691" cy="5901"/>
            <a:chOff x="1890075" y="5241175"/>
            <a:chExt cx="4240556" cy="257700"/>
          </a:xfrm>
        </p:grpSpPr>
        <p:sp>
          <p:nvSpPr>
            <p:cNvPr id="160" name="Google Shape;160;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1" name="Google Shape;161;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4" name="Google Shape;164;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5" name="Shape 16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6" name="Shape 166"/>
        <p:cNvGrpSpPr/>
        <p:nvPr/>
      </p:nvGrpSpPr>
      <p:grpSpPr>
        <a:xfrm>
          <a:off x="0" y="0"/>
          <a:ext cx="0" cy="0"/>
          <a:chOff x="0" y="0"/>
          <a:chExt cx="0" cy="0"/>
        </a:xfrm>
      </p:grpSpPr>
      <p:cxnSp>
        <p:nvCxnSpPr>
          <p:cNvPr id="167" name="Google Shape;167;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8" name="Google Shape;168;p7"/>
          <p:cNvCxnSpPr>
            <a:stCxn id="169"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0" name="Google Shape;170;p7"/>
          <p:cNvGrpSpPr/>
          <p:nvPr/>
        </p:nvGrpSpPr>
        <p:grpSpPr>
          <a:xfrm>
            <a:off x="190320" y="1357857"/>
            <a:ext cx="7581691" cy="5901"/>
            <a:chOff x="1890075" y="5241175"/>
            <a:chExt cx="4240556" cy="257700"/>
          </a:xfrm>
        </p:grpSpPr>
        <p:sp>
          <p:nvSpPr>
            <p:cNvPr id="169" name="Google Shape;169;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1" name="Google Shape;171;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4" name="Google Shape;174;p7"/>
          <p:cNvGrpSpPr/>
          <p:nvPr/>
        </p:nvGrpSpPr>
        <p:grpSpPr>
          <a:xfrm>
            <a:off x="190320" y="1388959"/>
            <a:ext cx="7581691" cy="5901"/>
            <a:chOff x="1890075" y="5241175"/>
            <a:chExt cx="4240556" cy="257700"/>
          </a:xfrm>
        </p:grpSpPr>
        <p:sp>
          <p:nvSpPr>
            <p:cNvPr id="175" name="Google Shape;175;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6" name="Google Shape;176;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9" name="Google Shape;179;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0" name="Google Shape;180;p7"/>
          <p:cNvGrpSpPr/>
          <p:nvPr/>
        </p:nvGrpSpPr>
        <p:grpSpPr>
          <a:xfrm>
            <a:off x="372224" y="1650425"/>
            <a:ext cx="137818" cy="187200"/>
            <a:chOff x="507100" y="1997600"/>
            <a:chExt cx="158375" cy="187200"/>
          </a:xfrm>
        </p:grpSpPr>
        <p:sp>
          <p:nvSpPr>
            <p:cNvPr id="181" name="Google Shape;181;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4" name="Google Shape;184;p7"/>
          <p:cNvGrpSpPr/>
          <p:nvPr/>
        </p:nvGrpSpPr>
        <p:grpSpPr>
          <a:xfrm>
            <a:off x="3196549" y="1650425"/>
            <a:ext cx="137818" cy="187200"/>
            <a:chOff x="507100" y="1997600"/>
            <a:chExt cx="158375" cy="187200"/>
          </a:xfrm>
        </p:grpSpPr>
        <p:sp>
          <p:nvSpPr>
            <p:cNvPr id="185" name="Google Shape;185;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8" name="Google Shape;188;p7"/>
          <p:cNvGrpSpPr/>
          <p:nvPr/>
        </p:nvGrpSpPr>
        <p:grpSpPr>
          <a:xfrm>
            <a:off x="3196549" y="4473625"/>
            <a:ext cx="137818" cy="187200"/>
            <a:chOff x="507100" y="1997600"/>
            <a:chExt cx="158375" cy="187200"/>
          </a:xfrm>
        </p:grpSpPr>
        <p:sp>
          <p:nvSpPr>
            <p:cNvPr id="189" name="Google Shape;189;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7"/>
          <p:cNvGrpSpPr/>
          <p:nvPr/>
        </p:nvGrpSpPr>
        <p:grpSpPr>
          <a:xfrm>
            <a:off x="172050" y="5100163"/>
            <a:ext cx="2852450" cy="4958106"/>
            <a:chOff x="404700" y="4541500"/>
            <a:chExt cx="2852450" cy="5007177"/>
          </a:xfrm>
        </p:grpSpPr>
        <p:sp>
          <p:nvSpPr>
            <p:cNvPr id="192" name="Google Shape;192;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5" name="Google Shape;195;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8" name="Google Shape;198;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199" name="Google Shape;199;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0" name="Shape 200"/>
        <p:cNvGrpSpPr/>
        <p:nvPr/>
      </p:nvGrpSpPr>
      <p:grpSpPr>
        <a:xfrm>
          <a:off x="0" y="0"/>
          <a:ext cx="0" cy="0"/>
          <a:chOff x="0" y="0"/>
          <a:chExt cx="0" cy="0"/>
        </a:xfrm>
      </p:grpSpPr>
      <p:sp>
        <p:nvSpPr>
          <p:cNvPr id="201" name="Google Shape;201;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2" name="Google Shape;202;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3" name="Google Shape;203;p8"/>
          <p:cNvGrpSpPr/>
          <p:nvPr/>
        </p:nvGrpSpPr>
        <p:grpSpPr>
          <a:xfrm>
            <a:off x="95351" y="1392509"/>
            <a:ext cx="7581691" cy="5901"/>
            <a:chOff x="1890075" y="5241175"/>
            <a:chExt cx="4240556" cy="257700"/>
          </a:xfrm>
        </p:grpSpPr>
        <p:sp>
          <p:nvSpPr>
            <p:cNvPr id="204" name="Google Shape;204;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8"/>
          <p:cNvGrpSpPr/>
          <p:nvPr/>
        </p:nvGrpSpPr>
        <p:grpSpPr>
          <a:xfrm>
            <a:off x="95351" y="4542984"/>
            <a:ext cx="7581691" cy="5901"/>
            <a:chOff x="1890075" y="5241175"/>
            <a:chExt cx="4240556" cy="257700"/>
          </a:xfrm>
        </p:grpSpPr>
        <p:sp>
          <p:nvSpPr>
            <p:cNvPr id="209" name="Google Shape;20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3" name="Google Shape;213;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4" name="Google Shape;214;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7" name="Google Shape;217;p8"/>
          <p:cNvGrpSpPr/>
          <p:nvPr/>
        </p:nvGrpSpPr>
        <p:grpSpPr>
          <a:xfrm>
            <a:off x="95351" y="7971759"/>
            <a:ext cx="7581691" cy="5901"/>
            <a:chOff x="1890075" y="5241175"/>
            <a:chExt cx="4240556" cy="257700"/>
          </a:xfrm>
        </p:grpSpPr>
        <p:sp>
          <p:nvSpPr>
            <p:cNvPr id="218" name="Google Shape;218;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9" name="Google Shape;219;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2" name="Google Shape;222;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9"/>
          <p:cNvSpPr txBox="1"/>
          <p:nvPr/>
        </p:nvSpPr>
        <p:spPr>
          <a:xfrm>
            <a:off x="156750" y="279075"/>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Machine Learning Model </a:t>
            </a:r>
            <a:r>
              <a:rPr b="1" lang="en" sz="2100">
                <a:latin typeface="Google Sans"/>
                <a:ea typeface="Google Sans"/>
                <a:cs typeface="Google Sans"/>
                <a:sym typeface="Google Sans"/>
              </a:rPr>
              <a:t>Outcomes</a:t>
            </a:r>
            <a:endParaRPr b="1" sz="2100">
              <a:latin typeface="Google Sans"/>
              <a:ea typeface="Google Sans"/>
              <a:cs typeface="Google Sans"/>
              <a:sym typeface="Google Sans"/>
            </a:endParaRPr>
          </a:p>
        </p:txBody>
      </p:sp>
      <p:sp>
        <p:nvSpPr>
          <p:cNvPr id="228" name="Google Shape;228;p9"/>
          <p:cNvSpPr txBox="1"/>
          <p:nvPr/>
        </p:nvSpPr>
        <p:spPr>
          <a:xfrm>
            <a:off x="1763100" y="7385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Executive summary report for TikTok prepared by the TikTok data team</a:t>
            </a:r>
            <a:endParaRPr sz="1200">
              <a:solidFill>
                <a:srgbClr val="000000"/>
              </a:solidFill>
              <a:latin typeface="PT Sans Narrow"/>
              <a:ea typeface="PT Sans Narrow"/>
              <a:cs typeface="PT Sans Narrow"/>
              <a:sym typeface="PT Sans Narrow"/>
            </a:endParaRPr>
          </a:p>
        </p:txBody>
      </p:sp>
      <p:sp>
        <p:nvSpPr>
          <p:cNvPr id="229" name="Google Shape;229;p9"/>
          <p:cNvSpPr txBox="1"/>
          <p:nvPr/>
        </p:nvSpPr>
        <p:spPr>
          <a:xfrm>
            <a:off x="2112025" y="1488475"/>
            <a:ext cx="5449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The TikTok data team seeks to develop a machine learning model to assist in the classification of videos as either claims or opinions. Previous investigation into the available data revealed that video engagement levels were highly indicative of claim status. The team is confident that the resulting model will meet all performance requirements. </a:t>
            </a:r>
            <a:endParaRPr sz="1200">
              <a:latin typeface="Google Sans"/>
              <a:ea typeface="Google Sans"/>
              <a:cs typeface="Google Sans"/>
              <a:sym typeface="Google Sans"/>
            </a:endParaRPr>
          </a:p>
        </p:txBody>
      </p:sp>
      <p:sp>
        <p:nvSpPr>
          <p:cNvPr id="230" name="Google Shape;230;p9"/>
          <p:cNvSpPr txBox="1"/>
          <p:nvPr/>
        </p:nvSpPr>
        <p:spPr>
          <a:xfrm>
            <a:off x="2112025" y="2539400"/>
            <a:ext cx="5449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TikTok videos generate a high volume of user reports for various reasons, but not all can be reviewed by human moderators. Videos containing claims, rather than opinions, are significantly more likely to violate the platform’s terms of service. TikTok aims to develop a method to identify claim-based videos, allowing them to be prioritized for moderation review.</a:t>
            </a:r>
            <a:endParaRPr sz="1200">
              <a:latin typeface="Google Sans"/>
              <a:ea typeface="Google Sans"/>
              <a:cs typeface="Google Sans"/>
              <a:sym typeface="Google Sans"/>
            </a:endParaRPr>
          </a:p>
        </p:txBody>
      </p:sp>
      <p:sp>
        <p:nvSpPr>
          <p:cNvPr id="231" name="Google Shape;231;p9"/>
          <p:cNvSpPr txBox="1"/>
          <p:nvPr/>
        </p:nvSpPr>
        <p:spPr>
          <a:xfrm>
            <a:off x="2112025" y="3523200"/>
            <a:ext cx="5449500" cy="92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200">
                <a:latin typeface="Google Sans"/>
                <a:ea typeface="Google Sans"/>
                <a:cs typeface="Google Sans"/>
                <a:sym typeface="Google Sans"/>
              </a:rPr>
              <a:t>The data team developed two tree-based classification models and evaluated their performance on a held-out validation dataset. The final model was selected based on the highest recall score. This chosen model was then applied to a test dataset to estimate its future performance.</a:t>
            </a:r>
            <a:endParaRPr sz="1200">
              <a:latin typeface="Google Sans"/>
              <a:ea typeface="Google Sans"/>
              <a:cs typeface="Google Sans"/>
              <a:sym typeface="Google Sans"/>
            </a:endParaRPr>
          </a:p>
        </p:txBody>
      </p:sp>
      <p:sp>
        <p:nvSpPr>
          <p:cNvPr id="232" name="Google Shape;232;p9"/>
          <p:cNvSpPr txBox="1"/>
          <p:nvPr/>
        </p:nvSpPr>
        <p:spPr>
          <a:xfrm>
            <a:off x="335300" y="5029200"/>
            <a:ext cx="3969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Both model architectures, random forest (RF) and XGBoost, demonstrated exceptional performance. The RF model achieved a superior recall score of 0.995 and was therefore selected as the champion model.</a:t>
            </a:r>
            <a:endParaRPr sz="1200">
              <a:latin typeface="Google Sans"/>
              <a:ea typeface="Google Sans"/>
              <a:cs typeface="Google Sans"/>
              <a:sym typeface="Google Sans"/>
            </a:endParaRPr>
          </a:p>
        </p:txBody>
      </p:sp>
      <p:sp>
        <p:nvSpPr>
          <p:cNvPr id="233" name="Google Shape;233;p9"/>
          <p:cNvSpPr txBox="1"/>
          <p:nvPr/>
        </p:nvSpPr>
        <p:spPr>
          <a:xfrm>
            <a:off x="335300" y="5843600"/>
            <a:ext cx="4065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The performance on the test holdout data was nearly flawless, with only five misclassified samples out of 3,817, demonstrating the model's strong predictive accuracy.</a:t>
            </a:r>
            <a:endParaRPr sz="1200">
              <a:latin typeface="Google Sans"/>
              <a:ea typeface="Google Sans"/>
              <a:cs typeface="Google Sans"/>
              <a:sym typeface="Google Sans"/>
            </a:endParaRPr>
          </a:p>
        </p:txBody>
      </p:sp>
      <p:sp>
        <p:nvSpPr>
          <p:cNvPr id="234" name="Google Shape;234;p9"/>
          <p:cNvSpPr txBox="1"/>
          <p:nvPr/>
        </p:nvSpPr>
        <p:spPr>
          <a:xfrm>
            <a:off x="335300" y="6461950"/>
            <a:ext cx="3969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Subsequent analysis revealed that, as expected, the primary predictors were all related to video engagement levels, with video view count, like count, share count, and download count accounting for nearly all predictive signal in the data.</a:t>
            </a:r>
            <a:r>
              <a:rPr lang="en" sz="1200">
                <a:latin typeface="Google Sans"/>
                <a:ea typeface="Google Sans"/>
                <a:cs typeface="Google Sans"/>
                <a:sym typeface="Google Sans"/>
              </a:rPr>
              <a:t> With these results, we can conclude that videos with higher user engagement levels were much more likely to be claims. In fact, no opinion video had more than 10,000 views.</a:t>
            </a:r>
            <a:endParaRPr sz="1200">
              <a:latin typeface="Google Sans"/>
              <a:ea typeface="Google Sans"/>
              <a:cs typeface="Google Sans"/>
              <a:sym typeface="Google Sans"/>
            </a:endParaRPr>
          </a:p>
        </p:txBody>
      </p:sp>
      <p:pic>
        <p:nvPicPr>
          <p:cNvPr id="235" name="Google Shape;235;p9"/>
          <p:cNvPicPr preferRelativeResize="0"/>
          <p:nvPr/>
        </p:nvPicPr>
        <p:blipFill>
          <a:blip r:embed="rId3">
            <a:alphaModFix/>
          </a:blip>
          <a:stretch>
            <a:fillRect/>
          </a:stretch>
        </p:blipFill>
        <p:spPr>
          <a:xfrm>
            <a:off x="4370958" y="5029200"/>
            <a:ext cx="2956625" cy="2480125"/>
          </a:xfrm>
          <a:prstGeom prst="rect">
            <a:avLst/>
          </a:prstGeom>
          <a:noFill/>
          <a:ln>
            <a:noFill/>
          </a:ln>
        </p:spPr>
      </p:pic>
      <p:sp>
        <p:nvSpPr>
          <p:cNvPr id="236" name="Google Shape;236;p9"/>
          <p:cNvSpPr txBox="1"/>
          <p:nvPr/>
        </p:nvSpPr>
        <p:spPr>
          <a:xfrm>
            <a:off x="4554000" y="4662075"/>
            <a:ext cx="2504100" cy="3693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358"/>
              <a:buNone/>
            </a:pPr>
            <a:r>
              <a:rPr i="1" lang="en" sz="657">
                <a:latin typeface="Lato"/>
                <a:ea typeface="Lato"/>
                <a:cs typeface="Lato"/>
                <a:sym typeface="Lato"/>
              </a:rPr>
              <a:t>Confusion matrix for the champion RF model on test holdout data shows only five misclassified samples out of 3,817.</a:t>
            </a:r>
            <a:endParaRPr i="1" sz="657">
              <a:solidFill>
                <a:srgbClr val="000000"/>
              </a:solidFill>
              <a:latin typeface="Lato"/>
              <a:ea typeface="Lato"/>
              <a:cs typeface="Lato"/>
              <a:sym typeface="Lato"/>
            </a:endParaRPr>
          </a:p>
        </p:txBody>
      </p:sp>
      <p:sp>
        <p:nvSpPr>
          <p:cNvPr id="237" name="Google Shape;237;p9"/>
          <p:cNvSpPr txBox="1"/>
          <p:nvPr/>
        </p:nvSpPr>
        <p:spPr>
          <a:xfrm>
            <a:off x="440550" y="8585650"/>
            <a:ext cx="7175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Google Sans"/>
                <a:ea typeface="Google Sans"/>
                <a:cs typeface="Google Sans"/>
                <a:sym typeface="Google Sans"/>
              </a:rPr>
              <a:t>As mentioned, the model performed exceptionally well on the test holdout data. Before deployment, the data team recommends conducting further evaluations using additional subsets of user data to ensure comprehensive performance assessment. Additionally, the team suggests ongoing monitoring of video engagement level distributions to maintain the model’s robustness against fluctuations in its most predictive features.</a:t>
            </a:r>
            <a:endParaRPr sz="12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